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57" r:id="rId5"/>
    <p:sldId id="360" r:id="rId6"/>
    <p:sldId id="364" r:id="rId7"/>
    <p:sldId id="359" r:id="rId8"/>
    <p:sldId id="395" r:id="rId9"/>
    <p:sldId id="396" r:id="rId10"/>
    <p:sldId id="397" r:id="rId11"/>
    <p:sldId id="401" r:id="rId12"/>
    <p:sldId id="398" r:id="rId13"/>
    <p:sldId id="399" r:id="rId14"/>
    <p:sldId id="394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21E1F"/>
    <a:srgbClr val="67C2E8"/>
    <a:srgbClr val="A0B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5770" autoAdjust="0"/>
  </p:normalViewPr>
  <p:slideViewPr>
    <p:cSldViewPr>
      <p:cViewPr varScale="1">
        <p:scale>
          <a:sx n="105" d="100"/>
          <a:sy n="105" d="100"/>
        </p:scale>
        <p:origin x="106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7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191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2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27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48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51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66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27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74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555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20FDD-0062-CD44-BA34-165393BB84D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33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250257" y="481263"/>
            <a:ext cx="8892696" cy="5448051"/>
          </a:xfrm>
          <a:prstGeom prst="rect">
            <a:avLst/>
          </a:prstGeom>
          <a:solidFill>
            <a:srgbClr val="019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21540" cy="5932065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2296" y="4287448"/>
            <a:ext cx="7560000" cy="1256703"/>
          </a:xfrm>
          <a:prstGeom prst="rect">
            <a:avLst/>
          </a:prstGeom>
          <a:effectLst>
            <a:outerShdw blurRad="63500" dist="228600" sx="102000" sy="102000" algn="ctr" rotWithShape="0">
              <a:schemeClr val="tx1">
                <a:alpha val="72000"/>
              </a:schemeClr>
            </a:outerShdw>
          </a:effectLst>
        </p:spPr>
        <p:txBody>
          <a:bodyPr anchor="t" anchorCtr="0">
            <a:normAutofit/>
          </a:bodyPr>
          <a:lstStyle>
            <a:lvl1pPr algn="l">
              <a:defRPr sz="13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media 4"/>
          <p:cNvSpPr>
            <a:spLocks noGrp="1"/>
          </p:cNvSpPr>
          <p:nvPr>
            <p:ph type="media" sz="quarter" idx="18" hasCustomPrompt="1"/>
          </p:nvPr>
        </p:nvSpPr>
        <p:spPr>
          <a:xfrm>
            <a:off x="817200" y="2052000"/>
            <a:ext cx="7462837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>
                <a:latin typeface="Arial" charset="0"/>
                <a:ea typeface="Arial" charset="0"/>
                <a:cs typeface="Arial" charset="0"/>
              </a:rPr>
              <a:t>Media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Subkop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Hoofdkop</a:t>
            </a:r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81114" y="4206240"/>
            <a:ext cx="4122286" cy="107726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00"/>
              </a:spcBef>
              <a:buFontTx/>
              <a:buBlip>
                <a:blip r:embed="rId2"/>
              </a:buBlip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4082400" y="2052000"/>
            <a:ext cx="4122285" cy="2213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7" hasCustomPrompt="1"/>
          </p:nvPr>
        </p:nvSpPr>
        <p:spPr>
          <a:xfrm>
            <a:off x="806400" y="2052000"/>
            <a:ext cx="3133885" cy="3135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900001"/>
            <a:ext cx="7560000" cy="351284"/>
          </a:xfrm>
          <a:prstGeom prst="rect">
            <a:avLst/>
          </a:prstGeom>
        </p:spPr>
        <p:txBody>
          <a:bodyPr/>
          <a:lstStyle>
            <a:lvl1pPr algn="l"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06038" y="1212785"/>
            <a:ext cx="7573962" cy="52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82185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jdelijke aanduiding voor tekst 14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3301300"/>
            <a:ext cx="7559675" cy="188595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400"/>
              </a:spcBef>
              <a:buFontTx/>
              <a:buBlip>
                <a:blip r:embed="rId2"/>
              </a:buBlip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2052000"/>
            <a:ext cx="7573962" cy="117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 -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 hasCustomPrompt="1"/>
          </p:nvPr>
        </p:nvSpPr>
        <p:spPr>
          <a:xfrm>
            <a:off x="248958" y="482400"/>
            <a:ext cx="8903368" cy="544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Afbeelding 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9200" y="3430800"/>
            <a:ext cx="7560000" cy="1256703"/>
          </a:xfrm>
          <a:prstGeom prst="rect">
            <a:avLst/>
          </a:prstGeom>
          <a:effectLst>
            <a:outerShdw blurRad="63500" dist="228600" sx="102000" sy="102000" algn="ctr" rotWithShape="0">
              <a:schemeClr val="tx1">
                <a:alpha val="72000"/>
              </a:schemeClr>
            </a:outerShdw>
          </a:effectLst>
        </p:spPr>
        <p:txBody>
          <a:bodyPr anchor="t" anchorCtr="0">
            <a:normAutofit/>
          </a:bodyPr>
          <a:lstStyle>
            <a:lvl1pPr algn="l">
              <a:defRPr sz="4000" b="1" i="0" baseline="0">
                <a:solidFill>
                  <a:schemeClr val="bg1"/>
                </a:solidFill>
                <a:effectLst>
                  <a:outerShdw blurRad="25400" dir="2700000" algn="tl" rotWithShape="0">
                    <a:prstClr val="black">
                      <a:alpha val="5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br>
              <a:rPr lang="nl-NL" dirty="0"/>
            </a:br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en-US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709200" y="4649003"/>
            <a:ext cx="7560000" cy="499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effectLst>
                  <a:outerShdw blurRad="25400" dir="2700000" algn="tl" rotWithShape="0">
                    <a:prstClr val="black">
                      <a:alpha val="5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nl-NL" dirty="0"/>
              <a:t>Lorum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9417"/>
            <a:ext cx="9144000" cy="97231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486001"/>
            <a:ext cx="250257" cy="6372000"/>
          </a:xfrm>
          <a:prstGeom prst="rect">
            <a:avLst/>
          </a:prstGeom>
          <a:solidFill>
            <a:srgbClr val="E2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250257" y="0"/>
            <a:ext cx="8892696" cy="486000"/>
          </a:xfrm>
          <a:prstGeom prst="rect">
            <a:avLst/>
          </a:prstGeom>
          <a:solidFill>
            <a:srgbClr val="019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251999" cy="486000"/>
          </a:xfrm>
          <a:prstGeom prst="rect">
            <a:avLst/>
          </a:prstGeom>
          <a:solidFill>
            <a:srgbClr val="98C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21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6" r:id="rId2"/>
    <p:sldLayoutId id="2147483674" r:id="rId3"/>
    <p:sldLayoutId id="2147483672" r:id="rId4"/>
    <p:sldLayoutId id="214748366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 </a:t>
            </a:r>
            <a:br>
              <a:rPr lang="nl-NL" dirty="0"/>
            </a:br>
            <a:r>
              <a:rPr lang="nl-NL" dirty="0"/>
              <a:t>Kop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Subkop </a:t>
            </a:r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482B18-6C91-1679-F02D-8DDD8A3EB28E}"/>
              </a:ext>
            </a:extLst>
          </p:cNvPr>
          <p:cNvSpPr txBox="1"/>
          <p:nvPr/>
        </p:nvSpPr>
        <p:spPr>
          <a:xfrm>
            <a:off x="261219" y="1385986"/>
            <a:ext cx="8903367" cy="646331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rtlCol="0">
            <a:spAutoFit/>
          </a:bodyPr>
          <a:lstStyle/>
          <a:p>
            <a:r>
              <a:rPr lang="nl-NL" sz="3600" b="1" kern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Invloed uitoefenen op beleid van je gemeente</a:t>
            </a:r>
            <a:endParaRPr lang="nl-NL" sz="36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5EB55D-59B9-C15B-9B02-0EF4FF1E97B5}"/>
              </a:ext>
            </a:extLst>
          </p:cNvPr>
          <p:cNvSpPr txBox="1"/>
          <p:nvPr/>
        </p:nvSpPr>
        <p:spPr>
          <a:xfrm>
            <a:off x="7308304" y="54327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Dank aan </a:t>
            </a:r>
            <a:r>
              <a:rPr lang="nl-NL" dirty="0" err="1">
                <a:solidFill>
                  <a:schemeClr val="bg1"/>
                </a:solidFill>
              </a:rPr>
              <a:t>Movisie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4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20725" y="2185059"/>
            <a:ext cx="8171755" cy="4124258"/>
          </a:xfrm>
        </p:spPr>
        <p:txBody>
          <a:bodyPr/>
          <a:lstStyle/>
          <a:p>
            <a:r>
              <a:rPr lang="nl-NL" sz="2000" dirty="0"/>
              <a:t>Spreek de taal van de gemeente. Gebruik daarbij termen die de gemeente ook spreekt. </a:t>
            </a:r>
          </a:p>
          <a:p>
            <a:r>
              <a:rPr lang="nl-NL" sz="2000" dirty="0"/>
              <a:t>Bekijk het coalitieakkoord van jouw gemeente.</a:t>
            </a:r>
          </a:p>
          <a:p>
            <a:r>
              <a:rPr lang="nl-NL" sz="2000" dirty="0"/>
              <a:t>Realiseer je: jullie bereiken een doelgroep die de gemeente niet bereikt en spelen dus een belangrijke brugfunctie.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52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074" y="1216968"/>
            <a:ext cx="7561262" cy="1255712"/>
          </a:xfrm>
        </p:spPr>
        <p:txBody>
          <a:bodyPr>
            <a:normAutofit/>
          </a:bodyPr>
          <a:lstStyle/>
          <a:p>
            <a:r>
              <a:rPr lang="nl-NL" sz="3600" dirty="0"/>
              <a:t>Dank voor jullie aandacht! 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afbeelding 8">
            <a:extLst>
              <a:ext uri="{FF2B5EF4-FFF2-40B4-BE49-F238E27FC236}">
                <a16:creationId xmlns:a16="http://schemas.microsoft.com/office/drawing/2014/main" id="{23224CB7-72B3-E3E4-38C2-1EFCDF67F5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284" y="3429000"/>
            <a:ext cx="1690973" cy="1692041"/>
          </a:xfrm>
          <a:prstGeom prst="ellipse">
            <a:avLst/>
          </a:prstGeom>
          <a:ln w="38100" cap="rnd">
            <a:solidFill>
              <a:srgbClr val="E21E1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F7CE146E-DBC7-7602-92E9-116A12F48685}"/>
              </a:ext>
            </a:extLst>
          </p:cNvPr>
          <p:cNvSpPr txBox="1">
            <a:spLocks/>
          </p:cNvSpPr>
          <p:nvPr/>
        </p:nvSpPr>
        <p:spPr>
          <a:xfrm>
            <a:off x="4799298" y="5336326"/>
            <a:ext cx="3942959" cy="1077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Blip>
                <a:blip r:embed="rId4"/>
              </a:buBlip>
              <a:defRPr sz="15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dirty="0"/>
              <a:t>Pauline van Norden, NMU</a:t>
            </a:r>
          </a:p>
          <a:p>
            <a:pPr marL="0" indent="0" algn="r">
              <a:buNone/>
            </a:pPr>
            <a:r>
              <a:rPr lang="nl-NL" dirty="0"/>
              <a:t>p.van.norden@nmu.nl</a:t>
            </a:r>
          </a:p>
        </p:txBody>
      </p:sp>
    </p:spTree>
    <p:extLst>
      <p:ext uri="{BB962C8B-B14F-4D97-AF65-F5344CB8AC3E}">
        <p14:creationId xmlns:p14="http://schemas.microsoft.com/office/powerpoint/2010/main" val="76612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Even voorstellen, wie ben ik? 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1326143B-C5B9-EB6B-69CC-B6F331F67D91}"/>
              </a:ext>
            </a:extLst>
          </p:cNvPr>
          <p:cNvSpPr txBox="1">
            <a:spLocks/>
          </p:cNvSpPr>
          <p:nvPr/>
        </p:nvSpPr>
        <p:spPr>
          <a:xfrm>
            <a:off x="4216865" y="2052000"/>
            <a:ext cx="3133885" cy="3135864"/>
          </a:xfrm>
          <a:prstGeom prst="rect">
            <a:avLst/>
          </a:prstGeom>
        </p:spPr>
      </p:sp>
      <p:pic>
        <p:nvPicPr>
          <p:cNvPr id="11" name="Tijdelijke aanduiding voor afbeelding 8">
            <a:extLst>
              <a:ext uri="{FF2B5EF4-FFF2-40B4-BE49-F238E27FC236}">
                <a16:creationId xmlns:a16="http://schemas.microsoft.com/office/drawing/2014/main" id="{FB43370B-C629-1127-8C8A-BDAD696DFB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534" y="2122216"/>
            <a:ext cx="2996932" cy="2998825"/>
          </a:xfrm>
          <a:prstGeom prst="ellipse">
            <a:avLst/>
          </a:prstGeom>
          <a:ln w="38100" cap="rnd">
            <a:solidFill>
              <a:srgbClr val="E21E1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B3504B91-A66D-B403-CE7A-96BC344E5661}"/>
              </a:ext>
            </a:extLst>
          </p:cNvPr>
          <p:cNvSpPr txBox="1">
            <a:spLocks/>
          </p:cNvSpPr>
          <p:nvPr/>
        </p:nvSpPr>
        <p:spPr>
          <a:xfrm>
            <a:off x="2843808" y="5258080"/>
            <a:ext cx="3942959" cy="1077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Tx/>
              <a:buBlip>
                <a:blip r:embed="rId3"/>
              </a:buBlip>
              <a:defRPr sz="150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Pauline van Norden </a:t>
            </a:r>
            <a:br>
              <a:rPr lang="nl-NL" dirty="0"/>
            </a:br>
            <a:r>
              <a:rPr lang="nl-NL" dirty="0"/>
              <a:t>Natuur- en Milieufederatie Utrecht (NMU)</a:t>
            </a:r>
          </a:p>
        </p:txBody>
      </p:sp>
    </p:spTree>
    <p:extLst>
      <p:ext uri="{BB962C8B-B14F-4D97-AF65-F5344CB8AC3E}">
        <p14:creationId xmlns:p14="http://schemas.microsoft.com/office/powerpoint/2010/main" val="316623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D5AA7D0-B635-B0A4-C69B-2AE8D206BB9F}"/>
              </a:ext>
            </a:extLst>
          </p:cNvPr>
          <p:cNvSpPr/>
          <p:nvPr/>
        </p:nvSpPr>
        <p:spPr>
          <a:xfrm>
            <a:off x="706038" y="5933285"/>
            <a:ext cx="8141400" cy="899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1: Hoe werkt de gemeente?</a:t>
            </a:r>
          </a:p>
          <a:p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media 5">
            <a:extLst>
              <a:ext uri="{FF2B5EF4-FFF2-40B4-BE49-F238E27FC236}">
                <a16:creationId xmlns:a16="http://schemas.microsoft.com/office/drawing/2014/main" id="{4E60E8F1-BA1E-7504-B15F-00376A7F9B9E}"/>
              </a:ext>
            </a:extLst>
          </p:cNvPr>
          <p:cNvPicPr>
            <a:picLocks noGrp="1" noChangeAspect="1"/>
          </p:cNvPicPr>
          <p:nvPr>
            <p:ph type="media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163" y="2107800"/>
            <a:ext cx="6948488" cy="441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791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1: Hoe werkt de gemeente?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20725" y="2185060"/>
            <a:ext cx="7559675" cy="3002190"/>
          </a:xfrm>
        </p:spPr>
        <p:txBody>
          <a:bodyPr/>
          <a:lstStyle/>
          <a:p>
            <a:r>
              <a:rPr lang="nl-NL" sz="2000" dirty="0"/>
              <a:t>Wat speelt er binnen de gemeente?</a:t>
            </a:r>
          </a:p>
          <a:p>
            <a:r>
              <a:rPr lang="nl-NL" sz="2000" dirty="0"/>
              <a:t>Bij wie staat het onderwerp op de agenda?</a:t>
            </a:r>
          </a:p>
          <a:p>
            <a:r>
              <a:rPr lang="nl-NL" sz="2000" dirty="0"/>
              <a:t>Bij welke afdeling van de gemeente moet je zijn?</a:t>
            </a:r>
          </a:p>
          <a:p>
            <a:r>
              <a:rPr lang="nl-NL" sz="2000" dirty="0"/>
              <a:t>Welke ambtenaren bereiden het beleid voor?</a:t>
            </a:r>
          </a:p>
          <a:p>
            <a:r>
              <a:rPr lang="nl-NL" sz="2000" dirty="0"/>
              <a:t>Welke ambtenaren moeten het beleid uitvoeren?</a:t>
            </a:r>
          </a:p>
          <a:p>
            <a:r>
              <a:rPr lang="nl-NL" sz="2000" dirty="0"/>
              <a:t>Wie zitten er in de gemeenteraad en zijn bij dit onderwerp betrokken?</a:t>
            </a:r>
          </a:p>
          <a:p>
            <a:r>
              <a:rPr lang="nl-NL" sz="2000" dirty="0"/>
              <a:t>Wie zitten er in de betreffende raadscommissie? </a:t>
            </a:r>
          </a:p>
          <a:p>
            <a:r>
              <a:rPr lang="nl-NL" sz="2000" dirty="0"/>
              <a:t>Welke wethouder is verantwoordelijk?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Vragen met effen opvulling">
            <a:extLst>
              <a:ext uri="{FF2B5EF4-FFF2-40B4-BE49-F238E27FC236}">
                <a16:creationId xmlns:a16="http://schemas.microsoft.com/office/drawing/2014/main" id="{ED1B0AEC-905D-5B4B-8E02-FABDC21D5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6396" y="1670750"/>
            <a:ext cx="2249905" cy="2249905"/>
          </a:xfrm>
          <a:prstGeom prst="rect">
            <a:avLst/>
          </a:prstGeom>
        </p:spPr>
      </p:pic>
      <p:pic>
        <p:nvPicPr>
          <p:cNvPr id="7" name="Graphic 6" descr="Vragen met effen opvulling">
            <a:extLst>
              <a:ext uri="{FF2B5EF4-FFF2-40B4-BE49-F238E27FC236}">
                <a16:creationId xmlns:a16="http://schemas.microsoft.com/office/drawing/2014/main" id="{90FBD56E-1EDB-0319-2974-DBF6522C3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3165" y="5013176"/>
            <a:ext cx="1670428" cy="1670428"/>
          </a:xfrm>
          <a:prstGeom prst="rect">
            <a:avLst/>
          </a:prstGeom>
        </p:spPr>
      </p:pic>
      <p:pic>
        <p:nvPicPr>
          <p:cNvPr id="9" name="Graphic 8" descr="Vragen met effen opvulling">
            <a:extLst>
              <a:ext uri="{FF2B5EF4-FFF2-40B4-BE49-F238E27FC236}">
                <a16:creationId xmlns:a16="http://schemas.microsoft.com/office/drawing/2014/main" id="{9AF0DCD9-6CE7-C8EC-B7E6-1F74BD1DB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58471" y="4434965"/>
            <a:ext cx="1027051" cy="10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2: Vragen ter voorbereiding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20725" y="2185060"/>
            <a:ext cx="7559675" cy="3002190"/>
          </a:xfrm>
        </p:spPr>
        <p:txBody>
          <a:bodyPr/>
          <a:lstStyle/>
          <a:p>
            <a:r>
              <a:rPr lang="nl-NL" sz="2000" dirty="0"/>
              <a:t>Hoe draagt jouw initiatief bij aan een opgave of vraagstuk waarmee de gemeente aan de slag is?</a:t>
            </a:r>
          </a:p>
          <a:p>
            <a:r>
              <a:rPr lang="nl-NL" sz="2000" dirty="0"/>
              <a:t>Passen de oplossingen die je biedt bij het beleid van de gemeente?</a:t>
            </a:r>
          </a:p>
          <a:p>
            <a:r>
              <a:rPr lang="nl-NL" sz="2000" dirty="0"/>
              <a:t>Waarom ben jij een relevante partij voor de gemeente om mee samen te werken? </a:t>
            </a:r>
          </a:p>
          <a:p>
            <a:r>
              <a:rPr lang="nl-NL" sz="2000" dirty="0"/>
              <a:t>Met wie ga je het samen doen?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7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3: Onderwerp op de politieke agenda?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20725" y="2185059"/>
            <a:ext cx="8171755" cy="3692211"/>
          </a:xfrm>
        </p:spPr>
        <p:txBody>
          <a:bodyPr/>
          <a:lstStyle/>
          <a:p>
            <a:r>
              <a:rPr lang="nl-NL" sz="2000" dirty="0"/>
              <a:t>Voorstel op de agenda van de gemeenteraad zetten</a:t>
            </a:r>
          </a:p>
          <a:p>
            <a:r>
              <a:rPr lang="nl-NL" sz="2000" dirty="0"/>
              <a:t>Raadsleden, wethouders of ambtenaren overtuigen</a:t>
            </a:r>
          </a:p>
          <a:p>
            <a:r>
              <a:rPr lang="nl-NL" sz="2000" dirty="0"/>
              <a:t>Inspreken tijdens een commissie- of raadsvergadering</a:t>
            </a:r>
          </a:p>
          <a:p>
            <a:r>
              <a:rPr lang="nl-NL" sz="2000" dirty="0"/>
              <a:t>Een petitie indienen of een burgerinitiatief starten</a:t>
            </a:r>
          </a:p>
          <a:p>
            <a:r>
              <a:rPr lang="nl-NL" sz="2000" dirty="0"/>
              <a:t>Actie voeren en demonstreren</a:t>
            </a:r>
          </a:p>
          <a:p>
            <a:r>
              <a:rPr lang="nl-NL" sz="2000" dirty="0"/>
              <a:t>Deelnemen aan een adviesraad of -commissie van de gemeente</a:t>
            </a:r>
          </a:p>
          <a:p>
            <a:r>
              <a:rPr lang="nl-NL" sz="2000" dirty="0"/>
              <a:t>De media opzoeken</a:t>
            </a:r>
          </a:p>
          <a:p>
            <a:r>
              <a:rPr lang="nl-NL" sz="2000" dirty="0"/>
              <a:t>Lobby: door gesprek met gemeenteraadsleden</a:t>
            </a:r>
          </a:p>
          <a:p>
            <a:r>
              <a:rPr lang="nl-NL" sz="2000" dirty="0"/>
              <a:t>Een maatschappelijke initiatief beginnen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4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4: Timing: wanneer moet je het doen?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20725" y="2185059"/>
            <a:ext cx="8171755" cy="4124258"/>
          </a:xfrm>
        </p:spPr>
        <p:txBody>
          <a:bodyPr/>
          <a:lstStyle/>
          <a:p>
            <a:r>
              <a:rPr lang="nl-NL" sz="2000" dirty="0"/>
              <a:t>In het </a:t>
            </a:r>
            <a:r>
              <a:rPr lang="nl-NL" sz="2000" b="1" dirty="0"/>
              <a:t>Collegeprogramma</a:t>
            </a:r>
            <a:r>
              <a:rPr lang="nl-NL" sz="2000" dirty="0"/>
              <a:t> van de gemeente worden grote beleidslijnen uitgewerkt. Voor de zomer (mei) worden de grote kaders vastgelegd voor het jaar erna.</a:t>
            </a:r>
          </a:p>
          <a:p>
            <a:r>
              <a:rPr lang="nl-NL" sz="2000" dirty="0"/>
              <a:t>Stel dat een </a:t>
            </a:r>
            <a:r>
              <a:rPr lang="nl-NL" sz="2000" b="1" dirty="0"/>
              <a:t>actuele gebeurtenis </a:t>
            </a:r>
            <a:r>
              <a:rPr lang="nl-NL" sz="2000" dirty="0"/>
              <a:t>jouw thema raakt, dan is dat het juiste moment om jouw thema te agenderen. De kans is groot dat er dan meer draagvlak is voor jouw visie.</a:t>
            </a:r>
          </a:p>
          <a:p>
            <a:r>
              <a:rPr lang="nl-NL" sz="2000" b="1" dirty="0"/>
              <a:t>Beleidsevaluatie</a:t>
            </a:r>
            <a:r>
              <a:rPr lang="nl-NL" sz="2000" dirty="0"/>
              <a:t> vindt plaats aan het eind van iedere beleidscyclus. Als belangenorganisatie en/of burger is dat een goed moment om kritisch te kijken of het beleid op jouw onderwerp goed heeft uitgepakt voor de doelgroep en zo niet, hoe het beter kan. 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6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D5AA7D0-B635-B0A4-C69B-2AE8D206BB9F}"/>
              </a:ext>
            </a:extLst>
          </p:cNvPr>
          <p:cNvSpPr/>
          <p:nvPr/>
        </p:nvSpPr>
        <p:spPr>
          <a:xfrm>
            <a:off x="706038" y="5933285"/>
            <a:ext cx="8141400" cy="899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4: Timing: wanneer moet je het doen?</a:t>
            </a:r>
          </a:p>
          <a:p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media 5">
            <a:extLst>
              <a:ext uri="{FF2B5EF4-FFF2-40B4-BE49-F238E27FC236}">
                <a16:creationId xmlns:a16="http://schemas.microsoft.com/office/drawing/2014/main" id="{4E60E8F1-BA1E-7504-B15F-00376A7F9B9E}"/>
              </a:ext>
            </a:extLst>
          </p:cNvPr>
          <p:cNvPicPr>
            <a:picLocks noGrp="1" noChangeAspect="1"/>
          </p:cNvPicPr>
          <p:nvPr>
            <p:ph type="media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"/>
          <a:stretch/>
        </p:blipFill>
        <p:spPr>
          <a:xfrm>
            <a:off x="792162" y="2115474"/>
            <a:ext cx="7092205" cy="441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21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Stap 5: Zorg voor follow-up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20725" y="2185059"/>
            <a:ext cx="8171755" cy="4124258"/>
          </a:xfrm>
        </p:spPr>
        <p:txBody>
          <a:bodyPr/>
          <a:lstStyle/>
          <a:p>
            <a:r>
              <a:rPr lang="nl-NL" sz="2000" dirty="0"/>
              <a:t>Onderhoud als belangengroep contact met ambtenaren van de gemeente! </a:t>
            </a:r>
          </a:p>
          <a:p>
            <a:r>
              <a:rPr lang="nl-NL" sz="2000" dirty="0"/>
              <a:t>Maak opnieuw een afspraak en of zoek een manier om de aandacht voor het thematiek vast te houden.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809074" y="1844824"/>
            <a:ext cx="3190126" cy="0"/>
          </a:xfrm>
          <a:prstGeom prst="line">
            <a:avLst/>
          </a:prstGeom>
          <a:ln w="15875">
            <a:solidFill>
              <a:srgbClr val="E20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3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88df3b-738c-41c3-b458-b338e2ecfaa6" xsi:nil="true"/>
    <lcf76f155ced4ddcb4097134ff3c332f xmlns="448fcec1-0a3f-4327-af30-2a5b6dc3bd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5D5BDD727FA4A8E870BB1B7C638C9" ma:contentTypeVersion="17" ma:contentTypeDescription="Een nieuw document maken." ma:contentTypeScope="" ma:versionID="3dfe4b75b33eb06ad177fe8e5d7904e8">
  <xsd:schema xmlns:xsd="http://www.w3.org/2001/XMLSchema" xmlns:xs="http://www.w3.org/2001/XMLSchema" xmlns:p="http://schemas.microsoft.com/office/2006/metadata/properties" xmlns:ns2="448fcec1-0a3f-4327-af30-2a5b6dc3bdf2" xmlns:ns3="5488df3b-738c-41c3-b458-b338e2ecfaa6" targetNamespace="http://schemas.microsoft.com/office/2006/metadata/properties" ma:root="true" ma:fieldsID="c70136e2fa28fe292e309403242a008d" ns2:_="" ns3:_="">
    <xsd:import namespace="448fcec1-0a3f-4327-af30-2a5b6dc3bdf2"/>
    <xsd:import namespace="5488df3b-738c-41c3-b458-b338e2ecf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fcec1-0a3f-4327-af30-2a5b6dc3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b496924-dbd1-44d4-93e4-0fbac2e2c7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8df3b-738c-41c3-b458-b338e2ecfa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6522e6-7171-4be0-8095-174665610d3d}" ma:internalName="TaxCatchAll" ma:showField="CatchAllData" ma:web="5488df3b-738c-41c3-b458-b338e2ecfa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753955-B0BC-49B6-A830-E286EF48413B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5488df3b-738c-41c3-b458-b338e2ecfaa6"/>
    <ds:schemaRef ds:uri="448fcec1-0a3f-4327-af30-2a5b6dc3bd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DE1194-3891-40C6-818B-D0CEEE16B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fcec1-0a3f-4327-af30-2a5b6dc3bdf2"/>
    <ds:schemaRef ds:uri="5488df3b-738c-41c3-b458-b338e2ecf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67883D-E202-48A6-8097-94D2D9472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NMU</Template>
  <TotalTime>462</TotalTime>
  <Words>474</Words>
  <Application>Microsoft Office PowerPoint</Application>
  <PresentationFormat>Diavoorstelling (4:3)</PresentationFormat>
  <Paragraphs>56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Office-thema</vt:lpstr>
      <vt:lpstr>Kop  Kop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 voor jullie aandacht!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Opzet servicepunt Circulair</dc:title>
  <dc:creator>Tim Bulters (NMU)</dc:creator>
  <dc:description>sjabloonversie 1.1 - 10 februari 2012
lay-out: ontwerpburo Suggestie &amp; illusie
sjablonen: www.joulesunlimited.nl</dc:description>
  <cp:lastModifiedBy>Pauline van Norden (NMU)</cp:lastModifiedBy>
  <cp:revision>43</cp:revision>
  <dcterms:created xsi:type="dcterms:W3CDTF">2018-09-12T13:09:24Z</dcterms:created>
  <dcterms:modified xsi:type="dcterms:W3CDTF">2023-09-25T15:24:42Z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0x0101006465D5BDD727FA4A8E870BB1B7C638C9</vt:lpwstr>
  </property>
  <property fmtid="{D5CDD505-2E9C-101B-9397-08002B2CF9AE}" pid="3" name="MediaServiceImageTags">
    <vt:lpwstr/>
  </property>
</Properties>
</file>